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7"/>
  </p:notesMasterIdLst>
  <p:sldIdLst>
    <p:sldId id="256" r:id="rId5"/>
    <p:sldId id="265" r:id="rId6"/>
    <p:sldId id="258" r:id="rId7"/>
    <p:sldId id="274" r:id="rId8"/>
    <p:sldId id="270" r:id="rId9"/>
    <p:sldId id="271" r:id="rId10"/>
    <p:sldId id="273" r:id="rId11"/>
    <p:sldId id="272" r:id="rId12"/>
    <p:sldId id="275" r:id="rId13"/>
    <p:sldId id="300" r:id="rId14"/>
    <p:sldId id="276" r:id="rId15"/>
    <p:sldId id="286" r:id="rId16"/>
    <p:sldId id="296" r:id="rId17"/>
    <p:sldId id="287" r:id="rId18"/>
    <p:sldId id="294" r:id="rId19"/>
    <p:sldId id="288" r:id="rId20"/>
    <p:sldId id="289" r:id="rId21"/>
    <p:sldId id="290" r:id="rId22"/>
    <p:sldId id="277" r:id="rId23"/>
    <p:sldId id="278" r:id="rId24"/>
    <p:sldId id="292" r:id="rId25"/>
    <p:sldId id="307" r:id="rId26"/>
    <p:sldId id="306" r:id="rId27"/>
    <p:sldId id="279" r:id="rId28"/>
    <p:sldId id="297" r:id="rId29"/>
    <p:sldId id="308" r:id="rId30"/>
    <p:sldId id="299" r:id="rId31"/>
    <p:sldId id="280" r:id="rId32"/>
    <p:sldId id="293" r:id="rId33"/>
    <p:sldId id="309" r:id="rId34"/>
    <p:sldId id="301" r:id="rId35"/>
    <p:sldId id="302" r:id="rId36"/>
    <p:sldId id="281" r:id="rId37"/>
    <p:sldId id="310" r:id="rId38"/>
    <p:sldId id="282" r:id="rId39"/>
    <p:sldId id="304" r:id="rId40"/>
    <p:sldId id="311" r:id="rId41"/>
    <p:sldId id="283" r:id="rId42"/>
    <p:sldId id="284" r:id="rId43"/>
    <p:sldId id="295" r:id="rId44"/>
    <p:sldId id="312" r:id="rId45"/>
    <p:sldId id="257" r:id="rId4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38AD5-2AEF-D74C-8426-95DBAA436BF4}" v="28" dt="2023-07-03T09:33:24.142"/>
    <p1510:client id="{6C535BC1-6A9E-6DC6-16DE-172EB55D9745}" v="165" dt="2023-07-03T12:28:47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2361F-CBCC-BE45-A267-AFB5BD09330B}" type="datetimeFigureOut">
              <a:rPr lang="it-IT" smtClean="0"/>
              <a:t>05/07/23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7B02-70EB-D942-8784-F5FBC20A2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91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618CDB-0D5A-1446-A6D9-A448A8AD774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7911"/>
            <a:ext cx="9144000" cy="1993665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WP7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812750-A3C1-6B45-B7BB-A625F1F21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563652"/>
            <a:ext cx="9144000" cy="10842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Project online meeting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2DC573-C070-8C43-A646-2F35E087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575006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23/02/2021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441A40A-677B-864F-B0D7-B148E155EA8C}"/>
              </a:ext>
            </a:extLst>
          </p:cNvPr>
          <p:cNvSpPr/>
          <p:nvPr userDrawn="1"/>
        </p:nvSpPr>
        <p:spPr>
          <a:xfrm>
            <a:off x="0" y="6210213"/>
            <a:ext cx="12192000" cy="647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disegnando, fiore&#10;&#10;Descrizione generata automaticamente">
            <a:extLst>
              <a:ext uri="{FF2B5EF4-FFF2-40B4-BE49-F238E27FC236}">
                <a16:creationId xmlns:a16="http://schemas.microsoft.com/office/drawing/2014/main" id="{422F2177-AEA2-2044-82F9-D2BEEDDC6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269" y="6324280"/>
            <a:ext cx="629478" cy="41965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393D7DE-C716-674B-AB7B-0AC3211D268A}"/>
              </a:ext>
            </a:extLst>
          </p:cNvPr>
          <p:cNvSpPr txBox="1"/>
          <p:nvPr userDrawn="1"/>
        </p:nvSpPr>
        <p:spPr>
          <a:xfrm>
            <a:off x="4036479" y="6324280"/>
            <a:ext cx="5098377" cy="4196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/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received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the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Union’s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Horizon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2020</a:t>
            </a:r>
          </a:p>
          <a:p>
            <a:pPr algn="l"/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innovation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programme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grant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1000" b="0" i="0" kern="1200" spc="0" err="1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agreement</a:t>
            </a:r>
            <a:r>
              <a:rPr lang="it-IT" sz="1000" b="0" i="0" kern="1200" spc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101004687.</a:t>
            </a:r>
            <a:endParaRPr lang="en-GB" sz="1000" b="0" spc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FEE5CB-4466-4344-9F19-FC6DBBA9B41C}"/>
              </a:ext>
            </a:extLst>
          </p:cNvPr>
          <p:cNvSpPr txBox="1"/>
          <p:nvPr userDrawn="1"/>
        </p:nvSpPr>
        <p:spPr>
          <a:xfrm>
            <a:off x="9740348" y="29817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it-IT" sz="2400" b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B1582CC-468A-0745-BB91-421B033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6010" y="1224338"/>
            <a:ext cx="7219977" cy="9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9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3D3DFC-9E05-A24B-8419-B089216EA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A95CE9-D58B-224D-B37B-00EBE085DD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87FCD7B-F188-FE4D-BBF4-10F73FFA0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E8E426-69A9-A04E-BD3B-D8D37183F0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85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982190-E2F1-E341-9B2E-846835FE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25834-F7E9-934A-B141-E723AC65B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99D097-5A8A-3B43-B2F9-DFAA4D1A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955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E37E2B-5324-B649-829A-766417A62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786753-D6F4-CA46-ACC9-ECCD52EEB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B793217-B9E5-DA4A-BA82-1E58FC123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B4C670-DFA5-6442-A937-1BA4D6D5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476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E105A4-E427-A549-B0B5-4C3864DA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53E048-524D-6348-B436-AB4B8EB7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D895043-FBB4-E248-9C02-5E97127A0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A7C7EC-6C47-9C4E-96B0-54AB615D6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B8CAF1-1429-924A-BFDB-F38DAF0E4E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2A4731-D813-9B42-9876-38433EC3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64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ADFDEC3C-EA6D-5548-B1F9-5CC7B54E4DF7}"/>
              </a:ext>
            </a:extLst>
          </p:cNvPr>
          <p:cNvSpPr/>
          <p:nvPr userDrawn="1"/>
        </p:nvSpPr>
        <p:spPr>
          <a:xfrm>
            <a:off x="0" y="6210213"/>
            <a:ext cx="12192000" cy="6477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/>
              </a:solidFill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2C47891-B57B-C640-9B35-528D1697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03BEFDB-D1FD-9049-9AB7-F3DF6778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391BDCC-B2BE-FF4C-A9B8-641E9F13FC7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71144" y="6438011"/>
            <a:ext cx="1649711" cy="210378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3DD825-B4A3-A048-9717-D0F444D2EB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6E8E426-69A9-A04E-BD3B-D8D37183F03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949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50" r:id="rId3"/>
    <p:sldLayoutId id="2147483652" r:id="rId4"/>
    <p:sldLayoutId id="2147483653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2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B7726-EAF4-AE45-B2F8-4CDCB5067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76377"/>
            <a:ext cx="9144000" cy="148986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dirty="0">
                <a:effectLst/>
                <a:latin typeface="Verdana"/>
                <a:ea typeface="Verdana"/>
              </a:rPr>
              <a:t>Guidelines for </a:t>
            </a:r>
            <a:r>
              <a:rPr lang="en-US" dirty="0">
                <a:latin typeface="Verdana"/>
                <a:ea typeface="Verdana"/>
              </a:rPr>
              <a:t>cultural tourism</a:t>
            </a:r>
            <a:r>
              <a:rPr lang="en-US" sz="5400" dirty="0">
                <a:effectLst/>
                <a:latin typeface="Verdana"/>
                <a:ea typeface="Verdana"/>
              </a:rPr>
              <a:t> development </a:t>
            </a:r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D03DB-5E1A-414E-80F6-4FF7A08246B0}"/>
              </a:ext>
            </a:extLst>
          </p:cNvPr>
          <p:cNvSpPr txBox="1"/>
          <p:nvPr/>
        </p:nvSpPr>
        <p:spPr>
          <a:xfrm>
            <a:off x="6739847" y="16644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6FED63-AD92-827A-DB9B-D5CC627CF26D}"/>
              </a:ext>
            </a:extLst>
          </p:cNvPr>
          <p:cNvSpPr txBox="1"/>
          <p:nvPr/>
        </p:nvSpPr>
        <p:spPr>
          <a:xfrm>
            <a:off x="2733124" y="5278123"/>
            <a:ext cx="6725751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Verdana"/>
                <a:ea typeface="Verdana"/>
              </a:rPr>
              <a:t>Dorotea Ottaviani, UNIBO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1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Engaging stakeholders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976"/>
            <a:ext cx="10515600" cy="34257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Stakeholder engagement </a:t>
            </a: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be defined as an umbrella term that covers the full range of 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organizational efforts to understand and involve stakeholders and communities in activities and decisions. </a:t>
            </a:r>
          </a:p>
          <a:p>
            <a:pPr>
              <a:lnSpc>
                <a:spcPct val="150000"/>
              </a:lnSpc>
            </a:pP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can help organizations meet tactical and 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strategic needs, improve transparency, </a:t>
            </a: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1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 the trust</a:t>
            </a:r>
            <a: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individuals or groups whose support is critical to the long-term success of the project. 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153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Engaging stakeholders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11</a:t>
            </a:fld>
            <a:endParaRPr lang="it-IT"/>
          </a:p>
        </p:txBody>
      </p:sp>
      <p:pic>
        <p:nvPicPr>
          <p:cNvPr id="10" name="Picture 9" descr="A picture containing rectangle, font, design&#10;&#10;Description automatically generated">
            <a:extLst>
              <a:ext uri="{FF2B5EF4-FFF2-40B4-BE49-F238E27FC236}">
                <a16:creationId xmlns:a16="http://schemas.microsoft.com/office/drawing/2014/main" id="{5D485E36-75C2-684F-855E-1835B77C4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764" r="16508" b="16667"/>
          <a:stretch/>
        </p:blipFill>
        <p:spPr>
          <a:xfrm>
            <a:off x="1566022" y="1754134"/>
            <a:ext cx="9059956" cy="375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3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Why engage stakeholders?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000"/>
            <a:ext cx="10515600" cy="3488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Even before stakeholder engagement begins, it is necessary to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the purpose of the engagement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why is it necessary to engage the people, what is the common goal we want to achieve? </a:t>
            </a:r>
            <a:endParaRPr lang="it-IT" dirty="0"/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Once these questions are answered can the stakeholder engagement start with the process of identification. It is a process that requires a structured approach, consisting of the consecutive actions that enable a successful mapping of interested stakeholder and community groups, as well as the best methods to reach them. 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638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 dirty="0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 dirty="0"/>
              <a:t>Why engage stakeholders?</a:t>
            </a:r>
            <a:endParaRPr lang="en-GB" sz="4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dirty="0" smtClean="0"/>
              <a:t>13</a:t>
            </a:fld>
            <a:endParaRPr lang="it-IT" dirty="0"/>
          </a:p>
        </p:txBody>
      </p:sp>
      <p:pic>
        <p:nvPicPr>
          <p:cNvPr id="10" name="Picture 9" descr="A picture containing text, businesscard, human face, person&#10;&#10;Description automatically generated">
            <a:extLst>
              <a:ext uri="{FF2B5EF4-FFF2-40B4-BE49-F238E27FC236}">
                <a16:creationId xmlns:a16="http://schemas.microsoft.com/office/drawing/2014/main" id="{45D20FE1-2F83-8649-B1B2-9B138C855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95" r="5920" b="4117"/>
          <a:stretch/>
        </p:blipFill>
        <p:spPr>
          <a:xfrm>
            <a:off x="2546179" y="2038327"/>
            <a:ext cx="7992166" cy="385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3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 dirty="0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 dirty="0"/>
              <a:t>Who to engage?</a:t>
            </a:r>
            <a:endParaRPr lang="en-GB" sz="4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4190"/>
            <a:ext cx="10515600" cy="34635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process always includes an assessment for monitoring purposes, putting a feed-back loop in place. This means to be precise:</a:t>
            </a:r>
            <a:endParaRPr lang="it-IT"/>
          </a:p>
          <a:p>
            <a:pPr lvl="0" indent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stakeholders and community to be involved: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to be involved? </a:t>
            </a:r>
            <a:endParaRPr lang="en-GB" sz="1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phase includes assessing, analysing, prioritising, and understanding the different incentives</a:t>
            </a:r>
            <a:endParaRPr lang="en-GB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dirty="0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717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Who to engage?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15</a:t>
            </a:fld>
            <a:endParaRPr lang="it-IT"/>
          </a:p>
        </p:txBody>
      </p:sp>
      <p:pic>
        <p:nvPicPr>
          <p:cNvPr id="9" name="Content Placeholder 8" descr="A picture containing text, person, human face, screenshot&#10;&#10;Description automatically generated">
            <a:extLst>
              <a:ext uri="{FF2B5EF4-FFF2-40B4-BE49-F238E27FC236}">
                <a16:creationId xmlns:a16="http://schemas.microsoft.com/office/drawing/2014/main" id="{F2DA9FF7-FF6C-A349-B4CC-8FD75F8C2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72" t="17378" r="28329" b="8762"/>
          <a:stretch/>
        </p:blipFill>
        <p:spPr>
          <a:xfrm>
            <a:off x="2927717" y="1997206"/>
            <a:ext cx="6175350" cy="3824038"/>
          </a:xfrm>
        </p:spPr>
      </p:pic>
    </p:spTree>
    <p:extLst>
      <p:ext uri="{BB962C8B-B14F-4D97-AF65-F5344CB8AC3E}">
        <p14:creationId xmlns:p14="http://schemas.microsoft.com/office/powerpoint/2010/main" val="4053346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When to engage stakeholders?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2893"/>
            <a:ext cx="10515600" cy="31748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the best times to engage with stakeholders and community: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should the outreach activities begin and how long should they last?</a:t>
            </a:r>
            <a:endParaRPr lang="it-IT" dirty="0"/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3278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How to engage stakeholders?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4920"/>
            <a:ext cx="10515600" cy="34128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Choosing the best methods for engagement: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can the target groups be best reached, what are the most effective methods? Is it necessary to innovate methodologically?</a:t>
            </a:r>
            <a:endParaRPr lang="it-IT" dirty="0"/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908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/>
              <a:t>Assessing engagement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953"/>
            <a:ext cx="10515600" cy="34437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the engagement process: the last step allows a </a:t>
            </a:r>
            <a:r>
              <a:rPr lang="en-GB" sz="18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post-engagement review </a:t>
            </a:r>
            <a:r>
              <a:rPr lang="en-GB" sz="18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processes, including the possibility of both qualitative and quantitative monitoring and a chance for improvement.</a:t>
            </a:r>
            <a:endParaRPr lang="it-IT" dirty="0"/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425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CB63-7FB2-3645-A4E7-BAF2F00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296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GB" sz="3800" dirty="0">
                <a:latin typeface="Verdana"/>
                <a:ea typeface="Verdana"/>
              </a:rPr>
              <a:t>Second phase</a:t>
            </a:r>
            <a:br>
              <a:rPr lang="en-GB" b="1" dirty="0">
                <a:effectLst/>
                <a:latin typeface="Verdana" panose="020B0604030504040204" pitchFamily="34" charset="0"/>
              </a:rPr>
            </a:br>
            <a:r>
              <a:rPr lang="en-GB" dirty="0">
                <a:latin typeface="Verdana"/>
                <a:ea typeface="Verdana"/>
              </a:rPr>
              <a:t>Co-defining cultural tourism strategies</a:t>
            </a:r>
            <a:endParaRPr lang="it-IT" dirty="0">
              <a:latin typeface="Verdana"/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B13B6-03B7-5C45-BA0B-96FA1B0A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92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410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4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you expect from this webinar?</a:t>
            </a:r>
            <a:br>
              <a:rPr lang="en-GB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557"/>
            <a:ext cx="10515600" cy="375324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step-by-step guide to achieve sustainable cultural tourism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dirty="0"/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guidance is useful for any </a:t>
            </a: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community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interested in developing their tourism sector through own heritage resources. 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Based on the </a:t>
            </a:r>
            <a:r>
              <a:rPr lang="en-GB" sz="1800" err="1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TExTOUR</a:t>
            </a: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 methodology there are </a:t>
            </a:r>
            <a:r>
              <a:rPr lang="en-GB" sz="1800" b="1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seven steps</a:t>
            </a: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. </a:t>
            </a: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 </a:t>
            </a:r>
            <a:endParaRPr lang="en-GB" sz="1800" dirty="0">
              <a:effectLst/>
              <a:latin typeface="Verdana"/>
              <a:ea typeface="Verdan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following this guidance, 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expect to have a ready action plan on how to boost your cultural tourism based on local heritage resources</a:t>
            </a:r>
            <a:r>
              <a:rPr lang="en-GB" sz="18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  <a:endParaRPr lang="en-GB" sz="1800" dirty="0">
              <a:solidFill>
                <a:srgbClr val="0E101A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While following the </a:t>
            </a:r>
            <a:r>
              <a:rPr lang="en-GB" sz="1800" err="1">
                <a:solidFill>
                  <a:srgbClr val="0E101A"/>
                </a:solidFill>
                <a:effectLst/>
                <a:latin typeface="Verdana"/>
                <a:ea typeface="Verdana"/>
              </a:rPr>
              <a:t>TExTOUR</a:t>
            </a: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 guidance, 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you can call yourself a </a:t>
            </a:r>
            <a:r>
              <a:rPr lang="en-GB" sz="1800" b="1" err="1">
                <a:solidFill>
                  <a:srgbClr val="0E101A"/>
                </a:solidFill>
                <a:effectLst/>
                <a:latin typeface="Verdana"/>
                <a:ea typeface="Verdana"/>
              </a:rPr>
              <a:t>TExTOUR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 Replicator!</a:t>
            </a:r>
            <a:r>
              <a:rPr lang="en-GB" sz="1800" b="1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r>
              <a:rPr lang="en-GB" sz="1800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endParaRPr lang="en-GB" sz="180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endParaRPr lang="en-GB"/>
          </a:p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978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8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local strengths and heritage resources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9240"/>
            <a:ext cx="10515600" cy="3753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weeks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 #2: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 of strengths and resources in territory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72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5467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local strengths and heritage resources </a:t>
            </a:r>
            <a:b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workshop to identify heritage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79240"/>
            <a:ext cx="5257800" cy="3753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GB" sz="1800" dirty="0">
                <a:cs typeface="Times New Roman" panose="02020603050405020304" pitchFamily="18" charset="0"/>
              </a:rPr>
              <a:t>D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efine a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vision shared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by the participants as a group and to help them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identify both heritage and social resources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they could involve in the process. </a:t>
            </a:r>
            <a:endParaRPr lang="it-IT" dirty="0"/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endParaRPr lang="en-GB" sz="1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endParaRPr lang="en-GB" sz="1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21</a:t>
            </a:fld>
            <a:endParaRPr lang="it-IT"/>
          </a:p>
        </p:txBody>
      </p:sp>
      <p:pic>
        <p:nvPicPr>
          <p:cNvPr id="6" name="Content Placeholder 17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99181FA1-4ECA-9C44-9074-84885A48EE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0" r="8470" b="3884"/>
          <a:stretch/>
        </p:blipFill>
        <p:spPr>
          <a:xfrm>
            <a:off x="6488159" y="1799745"/>
            <a:ext cx="5257800" cy="436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46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1805-E4E7-3C48-94AE-9D6B5F780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525"/>
            <a:ext cx="4287592" cy="1325563"/>
          </a:xfrm>
        </p:spPr>
        <p:txBody>
          <a:bodyPr>
            <a:normAutofit fontScale="90000"/>
          </a:bodyPr>
          <a:lstStyle/>
          <a:p>
            <a:r>
              <a:rPr lang="en-GB" sz="22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GB" sz="22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local strengths and heritage resources </a:t>
            </a:r>
            <a:br>
              <a:rPr lang="en-GB" sz="4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9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US" sz="5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95F15-833C-DF43-A605-8BB35954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22</a:t>
            </a:fld>
            <a:endParaRPr lang="it-IT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2752CE-0FDC-B941-940C-D50EBE962BA3}"/>
              </a:ext>
            </a:extLst>
          </p:cNvPr>
          <p:cNvSpPr txBox="1"/>
          <p:nvPr/>
        </p:nvSpPr>
        <p:spPr>
          <a:xfrm>
            <a:off x="838200" y="2821378"/>
            <a:ext cx="4287592" cy="141102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Method: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workshop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Outcome: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Map of strengths and resources in territory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9E04CAC-AC72-1E4A-85A3-1BCD73800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r="25824"/>
          <a:stretch/>
        </p:blipFill>
        <p:spPr bwMode="auto">
          <a:xfrm>
            <a:off x="5769735" y="0"/>
            <a:ext cx="6422265" cy="624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2350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7888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2: </a:t>
            </a:r>
            <a: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local strengths and heritage resources </a:t>
            </a:r>
            <a:b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23</a:t>
            </a:fld>
            <a:endParaRPr lang="it-IT"/>
          </a:p>
        </p:txBody>
      </p:sp>
      <p:pic>
        <p:nvPicPr>
          <p:cNvPr id="4" name="Picture 3" descr="A person with a speech bubble&#10;&#10;Description automatically generated with low confidence">
            <a:extLst>
              <a:ext uri="{FF2B5EF4-FFF2-40B4-BE49-F238E27FC236}">
                <a16:creationId xmlns:a16="http://schemas.microsoft.com/office/drawing/2014/main" id="{93EE8A31-B68D-F740-8B9E-5E93DF3BE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1" t="8432" r="21030" b="11176"/>
          <a:stretch/>
        </p:blipFill>
        <p:spPr>
          <a:xfrm>
            <a:off x="3667972" y="2076021"/>
            <a:ext cx="5690996" cy="383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6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8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GB" sz="5400">
                <a:cs typeface="Times New Roman" panose="02020603050405020304" pitchFamily="18" charset="0"/>
              </a:rPr>
              <a:t>: Establish an action plan</a:t>
            </a:r>
            <a:br>
              <a:rPr lang="en-GB" sz="1800" b="1">
                <a:effectLst/>
                <a:latin typeface="Verdana" panose="020B0604030504040204" pitchFamily="34" charset="0"/>
              </a:rPr>
            </a:br>
            <a:endParaRPr lang="en-GB" sz="54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24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9FA65A2-CE15-DC4A-A23E-4404312D9F2F}"/>
              </a:ext>
            </a:extLst>
          </p:cNvPr>
          <p:cNvSpPr txBox="1">
            <a:spLocks/>
          </p:cNvSpPr>
          <p:nvPr/>
        </p:nvSpPr>
        <p:spPr>
          <a:xfrm>
            <a:off x="838200" y="2381698"/>
            <a:ext cx="105156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weeks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Milestone #3: </a:t>
            </a: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A collection of suggested actions</a:t>
            </a:r>
            <a:r>
              <a:rPr lang="en-GB" sz="1400" dirty="0">
                <a:latin typeface="Verdana"/>
                <a:ea typeface="Verdana"/>
              </a:rPr>
              <a:t> </a:t>
            </a: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11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8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GB" sz="2000">
                <a:cs typeface="Times New Roman" panose="02020603050405020304" pitchFamily="18" charset="0"/>
              </a:rPr>
              <a:t>: Establish an action plan</a:t>
            </a:r>
            <a:br>
              <a:rPr lang="en-GB" sz="18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Define actions</a:t>
            </a:r>
            <a:endParaRPr lang="en-GB" sz="54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25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9FA65A2-CE15-DC4A-A23E-4404312D9F2F}"/>
              </a:ext>
            </a:extLst>
          </p:cNvPr>
          <p:cNvSpPr txBox="1">
            <a:spLocks/>
          </p:cNvSpPr>
          <p:nvPr/>
        </p:nvSpPr>
        <p:spPr>
          <a:xfrm>
            <a:off x="838200" y="2392064"/>
            <a:ext cx="6624918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GB" sz="1800" dirty="0"/>
              <a:t>The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 coordinators and the participants are asked to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 and/or create a set of actions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would be based on the goals expressed in the previous workshop. You will collect actions (based on a pre-made set of good heritage-led tourism examples) or create completely new ones. The aim is to highlight and steer reflections on social innovation, technological innovation, sustainability, and inclusion. </a:t>
            </a:r>
            <a:endParaRPr lang="en-GB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  <p:pic>
        <p:nvPicPr>
          <p:cNvPr id="4" name="Picture 3" descr="A picture containing text, tree, plant, screenshot&#10;&#10;Description automatically generated">
            <a:extLst>
              <a:ext uri="{FF2B5EF4-FFF2-40B4-BE49-F238E27FC236}">
                <a16:creationId xmlns:a16="http://schemas.microsoft.com/office/drawing/2014/main" id="{7EDDAE66-4756-0240-9FBE-6749A0A93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148" y="0"/>
            <a:ext cx="4386852" cy="6200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BCC4FD-0904-4443-A0CC-A25051D95763}"/>
              </a:ext>
            </a:extLst>
          </p:cNvPr>
          <p:cNvSpPr txBox="1"/>
          <p:nvPr/>
        </p:nvSpPr>
        <p:spPr>
          <a:xfrm>
            <a:off x="6051479" y="5753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2294873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98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GB" sz="2000">
                <a:cs typeface="Times New Roman" panose="02020603050405020304" pitchFamily="18" charset="0"/>
              </a:rPr>
              <a:t>: Establish an action plan</a:t>
            </a:r>
            <a:br>
              <a:rPr lang="en-GB" sz="18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Overview</a:t>
            </a:r>
            <a:endParaRPr lang="en-GB" sz="54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26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A9FA65A2-CE15-DC4A-A23E-4404312D9F2F}"/>
              </a:ext>
            </a:extLst>
          </p:cNvPr>
          <p:cNvSpPr txBox="1">
            <a:spLocks/>
          </p:cNvSpPr>
          <p:nvPr/>
        </p:nvSpPr>
        <p:spPr>
          <a:xfrm>
            <a:off x="838200" y="2603108"/>
            <a:ext cx="4532290" cy="3231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Method: </a:t>
            </a:r>
            <a:r>
              <a:rPr lang="en-GB" sz="1800" dirty="0">
                <a:cs typeface="Times New Roman" panose="02020603050405020304" pitchFamily="18" charset="0"/>
              </a:rPr>
              <a:t>A workshop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Outcome:</a:t>
            </a:r>
            <a:r>
              <a:rPr lang="en-GB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Select or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3 to 6 actions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will be brought to workshop three.</a:t>
            </a:r>
            <a:endParaRPr lang="en-GB" sz="1800" dirty="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DFB0EA-5325-C24C-9FFE-3E611E9EC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t="-373" r="13353" b="373"/>
          <a:stretch/>
        </p:blipFill>
        <p:spPr bwMode="auto">
          <a:xfrm>
            <a:off x="5962919" y="-55974"/>
            <a:ext cx="6229082" cy="624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28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903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3</a:t>
            </a:r>
            <a:r>
              <a:rPr lang="en-GB" sz="2000">
                <a:cs typeface="Times New Roman" panose="02020603050405020304" pitchFamily="18" charset="0"/>
              </a:rPr>
              <a:t>: Establish an action plan</a:t>
            </a:r>
            <a:br>
              <a:rPr lang="en-GB" sz="18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Recommendations</a:t>
            </a:r>
            <a:endParaRPr lang="en-GB" sz="54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27</a:t>
            </a:fld>
            <a:endParaRPr lang="it-IT"/>
          </a:p>
        </p:txBody>
      </p:sp>
      <p:pic>
        <p:nvPicPr>
          <p:cNvPr id="7" name="Picture 6" descr="A picture containing text, human face, person, person&#10;&#10;Description automatically generated">
            <a:extLst>
              <a:ext uri="{FF2B5EF4-FFF2-40B4-BE49-F238E27FC236}">
                <a16:creationId xmlns:a16="http://schemas.microsoft.com/office/drawing/2014/main" id="{FC089E60-3D75-6E4C-BF92-581AC07B1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3" r="24890" b="7315"/>
          <a:stretch/>
        </p:blipFill>
        <p:spPr>
          <a:xfrm>
            <a:off x="3372970" y="1926461"/>
            <a:ext cx="5446059" cy="42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22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4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GB" sz="5400">
                <a:cs typeface="Times New Roman" panose="02020603050405020304" pitchFamily="18" charset="0"/>
              </a:rPr>
              <a:t>: </a:t>
            </a: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sustainable business model </a:t>
            </a:r>
            <a:br>
              <a:rPr lang="en-GB" sz="1800" b="1">
                <a:effectLst/>
                <a:latin typeface="Verdana" panose="020B0604030504040204" pitchFamily="34" charset="0"/>
              </a:rPr>
            </a:br>
            <a:endParaRPr lang="en-GB" sz="54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28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9AAB69C1-DE79-A64E-BC9B-021751F5C253}"/>
              </a:ext>
            </a:extLst>
          </p:cNvPr>
          <p:cNvSpPr txBox="1">
            <a:spLocks/>
          </p:cNvSpPr>
          <p:nvPr/>
        </p:nvSpPr>
        <p:spPr>
          <a:xfrm>
            <a:off x="838200" y="2785670"/>
            <a:ext cx="105156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Two weeks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 #4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 feasible business model 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780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682" y="1936713"/>
            <a:ext cx="4701988" cy="6720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GB" sz="2000">
                <a:cs typeface="Times New Roman" panose="02020603050405020304" pitchFamily="18" charset="0"/>
              </a:rPr>
              <a:t>: </a:t>
            </a:r>
            <a: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sustainable business model </a:t>
            </a:r>
            <a:b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conomic </a:t>
            </a:r>
            <a:b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viability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endParaRPr lang="en-GB" sz="20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29</a:t>
            </a:fld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C5AF-6A75-4B4C-A89E-21834D1C9ECD}"/>
              </a:ext>
            </a:extLst>
          </p:cNvPr>
          <p:cNvSpPr txBox="1"/>
          <p:nvPr/>
        </p:nvSpPr>
        <p:spPr>
          <a:xfrm>
            <a:off x="12438529" y="55939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F4DF4-0C32-A946-9E77-5A5B0387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3505"/>
            <a:ext cx="4836459" cy="300345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GB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Through a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Model Canvas adapted to focus on the specific aspects at the core of the project and pivotal to a smart, sustainable, and inclusive development of cultural tourism, the aim is to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the viability of your actions. </a:t>
            </a:r>
            <a:endParaRPr lang="en-GB" sz="1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80433C1A-2941-4942-BBA6-7A806B5A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30" y="67573"/>
            <a:ext cx="6416170" cy="613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4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is an action plan?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3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A cultural tourism-led action plan aims consists of a number of 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actions that will together achieve a greater strategy for the local community</a:t>
            </a: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.</a:t>
            </a:r>
            <a:r>
              <a:rPr lang="en-GB" sz="1800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endParaRPr lang="it-IT" dirty="0"/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err="1">
                <a:solidFill>
                  <a:srgbClr val="0E101A"/>
                </a:solidFill>
                <a:effectLst/>
                <a:latin typeface="Verdana"/>
                <a:ea typeface="Verdana"/>
              </a:rPr>
              <a:t>TExTOUR</a:t>
            </a: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 encourages a 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valorisation and use of cultural and natural heritage</a:t>
            </a:r>
            <a:r>
              <a:rPr lang="en-GB" sz="1800" dirty="0">
                <a:solidFill>
                  <a:srgbClr val="0E101A"/>
                </a:solidFill>
                <a:effectLst/>
                <a:latin typeface="Verdana"/>
                <a:ea typeface="Verdana"/>
              </a:rPr>
              <a:t> as the resources in each action.</a:t>
            </a:r>
            <a:r>
              <a:rPr lang="en-GB" sz="1800" dirty="0">
                <a:solidFill>
                  <a:srgbClr val="0E101A"/>
                </a:solidFill>
                <a:latin typeface="Verdana"/>
                <a:ea typeface="Verdana"/>
              </a:rPr>
              <a:t> </a:t>
            </a:r>
            <a:endParaRPr lang="en-GB" sz="1800" dirty="0">
              <a:solidFill>
                <a:srgbClr val="0E101A"/>
              </a:solidFill>
              <a:effectLst/>
            </a:endParaRPr>
          </a:p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Replicator is expected to </a:t>
            </a:r>
            <a:r>
              <a:rPr lang="en-GB" sz="1800" b="1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learn, replicate, and tailor actions</a:t>
            </a:r>
            <a:r>
              <a:rPr lang="en-GB" sz="1800" dirty="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from other good practices of cultural tourism.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399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139"/>
            <a:ext cx="4532290" cy="5723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GB" sz="2000">
                <a:cs typeface="Times New Roman" panose="02020603050405020304" pitchFamily="18" charset="0"/>
              </a:rPr>
              <a:t>: </a:t>
            </a:r>
            <a: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sustainable business model </a:t>
            </a:r>
            <a:b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a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endParaRPr lang="en-GB" sz="20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30</a:t>
            </a:fld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EC5AF-6A75-4B4C-A89E-21834D1C9ECD}"/>
              </a:ext>
            </a:extLst>
          </p:cNvPr>
          <p:cNvSpPr txBox="1"/>
          <p:nvPr/>
        </p:nvSpPr>
        <p:spPr>
          <a:xfrm>
            <a:off x="12438529" y="55939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F4DF4-0C32-A946-9E77-5A5B03870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5450"/>
            <a:ext cx="453229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800" b="1" dirty="0">
                <a:cs typeface="Times New Roman" panose="02020603050405020304" pitchFamily="18" charset="0"/>
              </a:rPr>
              <a:t>Method: </a:t>
            </a:r>
            <a:r>
              <a:rPr lang="en-GB" sz="1800" dirty="0">
                <a:cs typeface="Times New Roman" panose="02020603050405020304" pitchFamily="18" charset="0"/>
              </a:rPr>
              <a:t>A workshop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800" b="1" dirty="0">
                <a:latin typeface="Verdana"/>
                <a:ea typeface="Verdana"/>
                <a:cs typeface="Times New Roman"/>
              </a:rPr>
              <a:t>Outcome:</a:t>
            </a:r>
            <a:r>
              <a:rPr lang="en-GB" sz="1800" b="1" dirty="0">
                <a:latin typeface="Verdana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800" dirty="0">
                <a:effectLst/>
                <a:latin typeface="Verdana"/>
                <a:ea typeface="Verdana"/>
              </a:rPr>
              <a:t>This activity supports your territory in </a:t>
            </a:r>
            <a:r>
              <a:rPr lang="en-GB" sz="1800" b="1" dirty="0">
                <a:effectLst/>
                <a:latin typeface="Verdana"/>
                <a:ea typeface="Verdana"/>
              </a:rPr>
              <a:t>creating a coherent and realistic action plan.</a:t>
            </a:r>
            <a:endParaRPr lang="en-US" sz="1800" b="1" dirty="0">
              <a:latin typeface="Verdana"/>
              <a:ea typeface="Verdana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E7ED43D-F395-F64F-913E-99AF098CD1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8"/>
          <a:stretch/>
        </p:blipFill>
        <p:spPr bwMode="auto">
          <a:xfrm>
            <a:off x="6096000" y="0"/>
            <a:ext cx="6096000" cy="622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56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6102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4</a:t>
            </a:r>
            <a:r>
              <a:rPr lang="en-GB" sz="2000">
                <a:cs typeface="Times New Roman" panose="02020603050405020304" pitchFamily="18" charset="0"/>
              </a:rPr>
              <a:t>: </a:t>
            </a:r>
            <a: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Define a sustainable business model </a:t>
            </a:r>
            <a:br>
              <a:rPr lang="en-GB" sz="20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4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endParaRPr lang="en-GB" sz="20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31</a:t>
            </a:fld>
            <a:endParaRPr lang="it-IT"/>
          </a:p>
        </p:txBody>
      </p:sp>
      <p:pic>
        <p:nvPicPr>
          <p:cNvPr id="11" name="Content Placeholder 10" descr="A picture containing text, businesscard, design&#10;&#10;Description automatically generated">
            <a:extLst>
              <a:ext uri="{FF2B5EF4-FFF2-40B4-BE49-F238E27FC236}">
                <a16:creationId xmlns:a16="http://schemas.microsoft.com/office/drawing/2014/main" id="{048EC61B-CE63-9E42-A2CB-0CEE5BABF9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9" t="7406" r="23342" b="14413"/>
          <a:stretch/>
        </p:blipFill>
        <p:spPr>
          <a:xfrm>
            <a:off x="3417016" y="2005414"/>
            <a:ext cx="5811390" cy="388491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EEC5AF-6A75-4B4C-A89E-21834D1C9ECD}"/>
              </a:ext>
            </a:extLst>
          </p:cNvPr>
          <p:cNvSpPr txBox="1"/>
          <p:nvPr/>
        </p:nvSpPr>
        <p:spPr>
          <a:xfrm>
            <a:off x="12438529" y="559397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</p:spTree>
    <p:extLst>
      <p:ext uri="{BB962C8B-B14F-4D97-AF65-F5344CB8AC3E}">
        <p14:creationId xmlns:p14="http://schemas.microsoft.com/office/powerpoint/2010/main" val="1630979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4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  <a:r>
              <a:rPr lang="en-GB" sz="5400">
                <a:cs typeface="Times New Roman" panose="02020603050405020304" pitchFamily="18" charset="0"/>
              </a:rPr>
              <a:t>: Establish a way to follow-up and self-evaluate the action plan</a:t>
            </a:r>
            <a:br>
              <a:rPr lang="en-GB" sz="5400">
                <a:cs typeface="Times New Roman" panose="02020603050405020304" pitchFamily="18" charset="0"/>
              </a:rPr>
            </a:b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32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78952BD1-160C-DB44-81C5-6305D33F7950}"/>
              </a:ext>
            </a:extLst>
          </p:cNvPr>
          <p:cNvSpPr txBox="1">
            <a:spLocks/>
          </p:cNvSpPr>
          <p:nvPr/>
        </p:nvSpPr>
        <p:spPr>
          <a:xfrm>
            <a:off x="838200" y="2881716"/>
            <a:ext cx="105156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weeks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 #5: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set of targets to achieve through the action plan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75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1458"/>
            <a:ext cx="4769224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  <a:r>
              <a:rPr lang="en-GB" sz="2000">
                <a:cs typeface="Times New Roman" panose="02020603050405020304" pitchFamily="18" charset="0"/>
              </a:rPr>
              <a:t>: Establish a way to follow-up and self-evaluate the action plan</a:t>
            </a:r>
            <a:br>
              <a:rPr lang="en-GB" sz="54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Define KPIs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4899"/>
            <a:ext cx="4957482" cy="32414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Aim: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step will support your territory in </a:t>
            </a:r>
            <a:r>
              <a:rPr lang="en-GB" sz="18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defining feasible and relevant targets </a:t>
            </a:r>
            <a:r>
              <a:rPr lang="en-GB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that can be achieved through the proposed actions. Once the types of targets are defined, measurable figures are assigned to each target. 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33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CB33F-3249-6842-BDCC-9A3E9E607A86}"/>
              </a:ext>
            </a:extLst>
          </p:cNvPr>
          <p:cNvSpPr txBox="1"/>
          <p:nvPr/>
        </p:nvSpPr>
        <p:spPr>
          <a:xfrm>
            <a:off x="2810435" y="30255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  <p:pic>
        <p:nvPicPr>
          <p:cNvPr id="8" name="Picture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01374F27-5ADD-134D-85A4-4B4BBBA88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320" y="393678"/>
            <a:ext cx="5429250" cy="55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06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2858"/>
            <a:ext cx="5575479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5</a:t>
            </a:r>
            <a:r>
              <a:rPr lang="en-GB" sz="2000">
                <a:cs typeface="Times New Roman" panose="02020603050405020304" pitchFamily="18" charset="0"/>
              </a:rPr>
              <a:t>: Establish a way to follow-up and self-evaluate the action plan</a:t>
            </a:r>
            <a:br>
              <a:rPr lang="en-GB" sz="54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233"/>
            <a:ext cx="5163355" cy="3753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dirty="0">
                <a:cs typeface="Times New Roman" panose="02020603050405020304" pitchFamily="18" charset="0"/>
              </a:rPr>
              <a:t>Method: A workshop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dirty="0">
                <a:latin typeface="Verdana"/>
                <a:ea typeface="Verdana"/>
                <a:cs typeface="Times New Roman"/>
              </a:rPr>
              <a:t>Outcome:</a:t>
            </a:r>
            <a:r>
              <a:rPr lang="en-GB" sz="1800" dirty="0">
                <a:latin typeface="Verdana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GB" sz="1800" dirty="0">
                <a:effectLst/>
                <a:latin typeface="Verdana"/>
                <a:ea typeface="Verdana"/>
              </a:rPr>
              <a:t>a set of targets used for evaluating the impact of the action plan.</a:t>
            </a:r>
            <a:r>
              <a:rPr lang="en-GB" sz="1800" dirty="0">
                <a:latin typeface="Verdana"/>
                <a:ea typeface="Verdana"/>
              </a:rPr>
              <a:t> </a:t>
            </a:r>
            <a:endParaRPr lang="en-GB" sz="1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34</a:t>
            </a:fld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ECB33F-3249-6842-BDCC-9A3E9E607A86}"/>
              </a:ext>
            </a:extLst>
          </p:cNvPr>
          <p:cNvSpPr txBox="1"/>
          <p:nvPr/>
        </p:nvSpPr>
        <p:spPr>
          <a:xfrm>
            <a:off x="2810435" y="30255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/>
            <a:endParaRPr lang="en-US" sz="2400" b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D97A5A-768D-8C49-B62B-24E761472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t="-257" r="3578" b="257"/>
          <a:stretch/>
        </p:blipFill>
        <p:spPr bwMode="auto">
          <a:xfrm>
            <a:off x="6413679" y="-16036"/>
            <a:ext cx="5778321" cy="622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78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4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r>
              <a:rPr lang="en-GB" sz="5400">
                <a:cs typeface="Times New Roman" panose="02020603050405020304" pitchFamily="18" charset="0"/>
              </a:rPr>
              <a:t>: Define a final action plan</a:t>
            </a:r>
            <a:br>
              <a:rPr lang="en-GB" sz="5400">
                <a:cs typeface="Times New Roman" panose="02020603050405020304" pitchFamily="18" charset="0"/>
              </a:rPr>
            </a:br>
            <a:br>
              <a:rPr lang="en-GB" sz="5400">
                <a:cs typeface="Times New Roman" panose="02020603050405020304" pitchFamily="18" charset="0"/>
              </a:rPr>
            </a:b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1386"/>
            <a:ext cx="10515600" cy="37532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GB" sz="1300">
              <a:effectLst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35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53F78F98-C79A-0842-839F-0AA565C6FE0B}"/>
              </a:ext>
            </a:extLst>
          </p:cNvPr>
          <p:cNvSpPr txBox="1">
            <a:spLocks/>
          </p:cNvSpPr>
          <p:nvPr/>
        </p:nvSpPr>
        <p:spPr>
          <a:xfrm>
            <a:off x="838200" y="2381698"/>
            <a:ext cx="105156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week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 #6: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finalised action plan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endParaRPr lang="en-GB" sz="1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524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3"/>
            <a:ext cx="5051612" cy="20282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r>
              <a:rPr lang="en-GB" sz="2000">
                <a:cs typeface="Times New Roman" panose="02020603050405020304" pitchFamily="18" charset="0"/>
              </a:rPr>
              <a:t>: Define a final action plan</a:t>
            </a:r>
            <a:br>
              <a:rPr lang="en-GB" sz="54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Agree on a final action plan </a:t>
            </a:r>
            <a:br>
              <a:rPr lang="en-GB" sz="5400">
                <a:cs typeface="Times New Roman" panose="02020603050405020304" pitchFamily="18" charset="0"/>
              </a:rPr>
            </a:b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36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F52DFD1-3547-F644-8404-B93FC7D03A48}"/>
              </a:ext>
            </a:extLst>
          </p:cNvPr>
          <p:cNvSpPr txBox="1">
            <a:spLocks/>
          </p:cNvSpPr>
          <p:nvPr/>
        </p:nvSpPr>
        <p:spPr>
          <a:xfrm>
            <a:off x="838200" y="3778623"/>
            <a:ext cx="5257800" cy="24604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latin typeface="Verdana"/>
                <a:ea typeface="Verdana"/>
              </a:rPr>
              <a:t>Aim: </a:t>
            </a:r>
            <a:r>
              <a:rPr lang="en-GB" sz="1800" dirty="0">
                <a:latin typeface="Verdana"/>
                <a:ea typeface="Verdana"/>
              </a:rPr>
              <a:t>This step summarises all information gathered at previous stages within the co-development phase into </a:t>
            </a:r>
            <a:r>
              <a:rPr lang="en-GB" sz="1800" b="1" dirty="0">
                <a:latin typeface="Verdana"/>
                <a:ea typeface="Verdana"/>
              </a:rPr>
              <a:t>a strict plan with time estimations, budget and responsibility</a:t>
            </a:r>
            <a:r>
              <a:rPr lang="en-GB" sz="1800" dirty="0">
                <a:latin typeface="Verdana"/>
                <a:ea typeface="Verdana"/>
              </a:rPr>
              <a:t>.  </a:t>
            </a:r>
            <a:endParaRPr lang="it-IT"/>
          </a:p>
        </p:txBody>
      </p:sp>
      <p:pic>
        <p:nvPicPr>
          <p:cNvPr id="10" name="Picture 9" descr="A picture containing text, screenshot, document, font&#10;&#10;Description automatically generated">
            <a:extLst>
              <a:ext uri="{FF2B5EF4-FFF2-40B4-BE49-F238E27FC236}">
                <a16:creationId xmlns:a16="http://schemas.microsoft.com/office/drawing/2014/main" id="{EB0A5268-F4D6-1149-9603-3D4765816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72"/>
          <a:stretch/>
        </p:blipFill>
        <p:spPr>
          <a:xfrm>
            <a:off x="7406803" y="0"/>
            <a:ext cx="4785197" cy="61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2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4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6</a:t>
            </a:r>
            <a:r>
              <a:rPr lang="en-GB" sz="2000">
                <a:cs typeface="Times New Roman" panose="02020603050405020304" pitchFamily="18" charset="0"/>
              </a:rPr>
              <a:t>: Define a final action plan</a:t>
            </a:r>
            <a:br>
              <a:rPr lang="en-GB" sz="5400">
                <a:cs typeface="Times New Roman" panose="02020603050405020304" pitchFamily="18" charset="0"/>
              </a:rPr>
            </a:br>
            <a:r>
              <a:rPr lang="en-GB" sz="5400">
                <a:cs typeface="Times New Roman" panose="02020603050405020304" pitchFamily="18" charset="0"/>
              </a:rPr>
              <a:t>Overview</a:t>
            </a:r>
            <a:br>
              <a:rPr lang="en-GB" sz="5400">
                <a:cs typeface="Times New Roman" panose="02020603050405020304" pitchFamily="18" charset="0"/>
              </a:rPr>
            </a:b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37</a:t>
            </a:fld>
            <a:endParaRPr lang="it-IT"/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2F52DFD1-3547-F644-8404-B93FC7D03A48}"/>
              </a:ext>
            </a:extLst>
          </p:cNvPr>
          <p:cNvSpPr txBox="1">
            <a:spLocks/>
          </p:cNvSpPr>
          <p:nvPr/>
        </p:nvSpPr>
        <p:spPr>
          <a:xfrm>
            <a:off x="838200" y="2485857"/>
            <a:ext cx="52578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800" b="1" dirty="0"/>
              <a:t>Method: </a:t>
            </a:r>
            <a:r>
              <a:rPr lang="en-GB" sz="1800" dirty="0"/>
              <a:t>Filling out a template</a:t>
            </a:r>
            <a:endParaRPr lang="it-IT" dirty="0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en-GB" sz="1800" b="1" dirty="0"/>
              <a:t>Outcome: </a:t>
            </a:r>
            <a:r>
              <a:rPr lang="en-GB" sz="1800" dirty="0"/>
              <a:t>A finalised action plan with detailed actions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20D7393-A234-7348-B1DC-CA0965F1F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2" r="30749"/>
          <a:stretch/>
        </p:blipFill>
        <p:spPr bwMode="auto">
          <a:xfrm>
            <a:off x="7040450" y="-12471"/>
            <a:ext cx="5151550" cy="623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8092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CB63-7FB2-3645-A4E7-BAF2F00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296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GB" sz="3800">
                <a:latin typeface="Verdana"/>
                <a:ea typeface="Verdana"/>
              </a:rPr>
              <a:t>Third phase</a:t>
            </a:r>
            <a:br>
              <a:rPr lang="en-GB" b="1" dirty="0">
                <a:effectLst/>
                <a:latin typeface="Verdana" panose="020B0604030504040204" pitchFamily="34" charset="0"/>
              </a:rPr>
            </a:br>
            <a:r>
              <a:rPr lang="en-US" b="1">
                <a:effectLst/>
                <a:latin typeface="Verdana"/>
                <a:ea typeface="Verdana"/>
              </a:rPr>
              <a:t>Implementation phase</a:t>
            </a:r>
            <a:br>
              <a:rPr lang="en-GB" sz="1800" b="1" dirty="0">
                <a:effectLst/>
                <a:latin typeface="Verdana" panose="020B0604030504040204" pitchFamily="34" charset="0"/>
              </a:rPr>
            </a:br>
            <a:endParaRPr lang="en-GB" b="1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B13B6-03B7-5C45-BA0B-96FA1B0A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230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33164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54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GB" sz="540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5400">
                <a:cs typeface="Times New Roman" panose="02020603050405020304" pitchFamily="18" charset="0"/>
              </a:rPr>
              <a:t>: </a:t>
            </a:r>
            <a:r>
              <a:rPr lang="en-GB" sz="5400" b="1">
                <a:effectLst/>
                <a:latin typeface="Verdana" panose="020B0604030504040204" pitchFamily="34" charset="0"/>
              </a:rPr>
              <a:t>Implement activities</a:t>
            </a:r>
            <a:br>
              <a:rPr lang="en-GB" sz="5400" b="1">
                <a:effectLst/>
                <a:latin typeface="Verdana" panose="020B0604030504040204" pitchFamily="34" charset="0"/>
              </a:rPr>
            </a:br>
            <a:br>
              <a:rPr lang="en-GB" sz="5400">
                <a:cs typeface="Times New Roman" panose="02020603050405020304" pitchFamily="18" charset="0"/>
              </a:rPr>
            </a:b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39</a:t>
            </a:fld>
            <a:endParaRPr lang="it-IT"/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16BFAFD0-4AEF-1442-9B82-7BB28769358D}"/>
              </a:ext>
            </a:extLst>
          </p:cNvPr>
          <p:cNvSpPr txBox="1">
            <a:spLocks/>
          </p:cNvSpPr>
          <p:nvPr/>
        </p:nvSpPr>
        <p:spPr>
          <a:xfrm>
            <a:off x="838200" y="2099664"/>
            <a:ext cx="10515600" cy="37532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Time estimation: </a:t>
            </a: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Depending on action plan</a:t>
            </a:r>
            <a:endParaRPr lang="it-IT"/>
          </a:p>
          <a:p>
            <a:pPr marL="0" indent="0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/>
                <a:ea typeface="Times New Roman" panose="02020603050405020304" pitchFamily="18" charset="0"/>
                <a:cs typeface="Times New Roman"/>
              </a:rPr>
              <a:t>Milestone #</a:t>
            </a:r>
            <a:r>
              <a:rPr lang="en-GB" sz="1800" b="1" dirty="0">
                <a:latin typeface="Verdana"/>
                <a:ea typeface="Verdana"/>
                <a:cs typeface="Times New Roman"/>
              </a:rPr>
              <a:t>7: </a:t>
            </a:r>
            <a:r>
              <a:rPr lang="en-GB" sz="1800" dirty="0">
                <a:latin typeface="Verdana"/>
                <a:ea typeface="Verdana"/>
                <a:cs typeface="Times New Roman"/>
              </a:rPr>
              <a:t>Start the implementation of the action plan</a:t>
            </a: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endParaRPr lang="en-GB" sz="1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68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4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are milestones?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32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180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GB" sz="1800" b="1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milestones (#M) are achievements on the Replicator’s journeys </a:t>
            </a:r>
            <a:r>
              <a:rPr lang="en-GB" sz="180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reenergize their territories and are necessary steps to build their cultural tourism-led action plans. </a:t>
            </a:r>
          </a:p>
          <a:p>
            <a:pPr>
              <a:lnSpc>
                <a:spcPct val="150000"/>
              </a:lnSpc>
            </a:pPr>
            <a:r>
              <a:rPr lang="en-GB" sz="180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is considered necessary to achieve the milestones in </a:t>
            </a:r>
            <a:r>
              <a:rPr lang="en-GB" sz="1800" b="1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right order</a:t>
            </a:r>
            <a:r>
              <a:rPr lang="en-GB" sz="1800">
                <a:solidFill>
                  <a:srgbClr val="0E101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be able to move forward to the next step.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300">
              <a:effectLst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569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917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GB" sz="200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000">
                <a:cs typeface="Times New Roman" panose="02020603050405020304" pitchFamily="18" charset="0"/>
              </a:rPr>
              <a:t>: </a:t>
            </a:r>
            <a:r>
              <a:rPr lang="en-GB" sz="2000" b="1">
                <a:effectLst/>
                <a:latin typeface="Verdana" panose="020B0604030504040204" pitchFamily="34" charset="0"/>
              </a:rPr>
              <a:t>Implement activities</a:t>
            </a:r>
            <a:br>
              <a:rPr lang="en-GB" sz="5400" b="1">
                <a:effectLst/>
                <a:latin typeface="Verdana" panose="020B0604030504040204" pitchFamily="34" charset="0"/>
              </a:rPr>
            </a:br>
            <a:r>
              <a:rPr lang="en-GB" sz="5400" b="1">
                <a:effectLst/>
                <a:latin typeface="Verdana" panose="020B0604030504040204" pitchFamily="34" charset="0"/>
              </a:rPr>
              <a:t>Recommendations</a:t>
            </a: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40</a:t>
            </a:fld>
            <a:endParaRPr lang="it-IT"/>
          </a:p>
        </p:txBody>
      </p:sp>
      <p:pic>
        <p:nvPicPr>
          <p:cNvPr id="13" name="Picture 12" descr="A person in a speech bubble&#10;&#10;Description automatically generated with low confidence">
            <a:extLst>
              <a:ext uri="{FF2B5EF4-FFF2-40B4-BE49-F238E27FC236}">
                <a16:creationId xmlns:a16="http://schemas.microsoft.com/office/drawing/2014/main" id="{646B8452-5E73-3249-A5DB-273141E8E0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66" t="8205" r="22684" b="15609"/>
          <a:stretch/>
        </p:blipFill>
        <p:spPr>
          <a:xfrm>
            <a:off x="3356208" y="1952121"/>
            <a:ext cx="5145816" cy="39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09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3917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GB" sz="2000"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GB" sz="2000">
                <a:cs typeface="Times New Roman" panose="02020603050405020304" pitchFamily="18" charset="0"/>
              </a:rPr>
              <a:t>: </a:t>
            </a:r>
            <a:r>
              <a:rPr lang="en-GB" sz="2000" b="1">
                <a:effectLst/>
                <a:latin typeface="Verdana" panose="020B0604030504040204" pitchFamily="34" charset="0"/>
              </a:rPr>
              <a:t>Implement activities</a:t>
            </a:r>
            <a:br>
              <a:rPr lang="en-GB" sz="5400" b="1">
                <a:effectLst/>
                <a:latin typeface="Verdana" panose="020B0604030504040204" pitchFamily="34" charset="0"/>
              </a:rPr>
            </a:br>
            <a:r>
              <a:rPr lang="en-GB" sz="5400" b="1">
                <a:effectLst/>
                <a:latin typeface="Verdana" panose="020B0604030504040204" pitchFamily="34" charset="0"/>
              </a:rPr>
              <a:t>Recommendations</a:t>
            </a:r>
            <a:endParaRPr lang="en-GB" sz="5400"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41</a:t>
            </a:fld>
            <a:endParaRPr lang="it-IT"/>
          </a:p>
        </p:txBody>
      </p:sp>
      <p:pic>
        <p:nvPicPr>
          <p:cNvPr id="4" name="Picture 3" descr="A picture containing text, human face, businesscard, design&#10;&#10;Description automatically generated">
            <a:extLst>
              <a:ext uri="{FF2B5EF4-FFF2-40B4-BE49-F238E27FC236}">
                <a16:creationId xmlns:a16="http://schemas.microsoft.com/office/drawing/2014/main" id="{AF9B572C-8F6D-0440-A771-9862227DFA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6" t="11764" r="25331" b="9412"/>
          <a:stretch/>
        </p:blipFill>
        <p:spPr>
          <a:xfrm>
            <a:off x="3493623" y="2174929"/>
            <a:ext cx="5557414" cy="378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90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A8A02-6A6D-8C43-84E5-E52A72C4DF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it-IT" dirty="0">
                <a:latin typeface="Verdana"/>
                <a:ea typeface="Verdana"/>
              </a:rPr>
              <a:t>Thank </a:t>
            </a:r>
            <a:r>
              <a:rPr lang="it-IT" dirty="0" err="1">
                <a:latin typeface="Verdana"/>
                <a:ea typeface="Verdana"/>
              </a:rPr>
              <a:t>you</a:t>
            </a:r>
            <a:r>
              <a:rPr lang="it-IT" dirty="0">
                <a:latin typeface="Verdana"/>
                <a:ea typeface="Verdana"/>
              </a:rPr>
              <a:t> for </a:t>
            </a:r>
            <a:r>
              <a:rPr lang="it-IT" dirty="0" err="1">
                <a:latin typeface="Verdana"/>
                <a:ea typeface="Verdana"/>
              </a:rPr>
              <a:t>your</a:t>
            </a:r>
            <a:r>
              <a:rPr lang="it-IT" dirty="0">
                <a:latin typeface="Verdana"/>
                <a:ea typeface="Verdana"/>
              </a:rPr>
              <a:t> </a:t>
            </a:r>
            <a:r>
              <a:rPr lang="it-IT" dirty="0" err="1">
                <a:latin typeface="Verdana"/>
                <a:ea typeface="Verdana"/>
              </a:rPr>
              <a:t>attention</a:t>
            </a:r>
            <a:endParaRPr lang="it-IT" dirty="0">
              <a:latin typeface="Verdana"/>
              <a:ea typeface="Verdana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E8FBC4-4B01-4647-BC85-C88AF8AE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252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CB63-7FB2-3645-A4E7-BAF2F007F5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Steps to achieve sustainable Cultural Tourism development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B13B6-03B7-5C45-BA0B-96FA1B0A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709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4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six-step methodology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6</a:t>
            </a:fld>
            <a:endParaRPr lang="it-IT"/>
          </a:p>
        </p:txBody>
      </p:sp>
      <p:pic>
        <p:nvPicPr>
          <p:cNvPr id="7" name="Picture 6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A12980E3-937D-BA4C-9387-2C9655C22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177" r="6875" b="9020"/>
          <a:stretch/>
        </p:blipFill>
        <p:spPr>
          <a:xfrm>
            <a:off x="838200" y="1661888"/>
            <a:ext cx="10515600" cy="44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4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0CB63-7FB2-3645-A4E7-BAF2F007F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4296"/>
            <a:ext cx="9144000" cy="2387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>
                <a:tab pos="630555" algn="l"/>
              </a:tabLst>
            </a:pPr>
            <a:r>
              <a:rPr lang="en-GB" sz="3800" dirty="0">
                <a:latin typeface="Verdana"/>
                <a:ea typeface="Verdana"/>
              </a:rPr>
              <a:t>First phase</a:t>
            </a:r>
            <a:br>
              <a:rPr lang="en-GB" b="1" dirty="0">
                <a:effectLst/>
                <a:latin typeface="Verdana" panose="020B0604030504040204" pitchFamily="34" charset="0"/>
              </a:rPr>
            </a:br>
            <a:r>
              <a:rPr lang="en-GB" b="1" dirty="0">
                <a:effectLst/>
                <a:latin typeface="Verdana"/>
                <a:ea typeface="Verdana"/>
              </a:rPr>
              <a:t>Participatory establishment</a:t>
            </a:r>
            <a:endParaRPr lang="it-IT" dirty="0">
              <a:latin typeface="Verdana"/>
              <a:ea typeface="Verdan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FB13B6-03B7-5C45-BA0B-96FA1B0A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850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542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48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48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4800" b="1">
                <a:effectLst/>
                <a:latin typeface="Verdana" panose="020B0604030504040204" pitchFamily="34" charset="0"/>
              </a:rPr>
            </a:b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6306"/>
            <a:ext cx="10515600" cy="10488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 estimation: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month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through the entire project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ts val="700"/>
              </a:spcBef>
              <a:spcAft>
                <a:spcPts val="300"/>
              </a:spcAft>
              <a:buNone/>
            </a:pPr>
            <a:r>
              <a:rPr lang="en-GB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Milestone #1: </a:t>
            </a:r>
            <a:r>
              <a:rPr lang="en-GB" sz="18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Established a stakeholder community 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300">
              <a:effectLst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530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5CB391-B024-8D42-BABC-A824AC9A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319"/>
            <a:ext cx="10515600" cy="4665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2000" b="1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 1: </a:t>
            </a:r>
            <a:r>
              <a:rPr lang="en-GB" sz="2000" b="1">
                <a:effectLst/>
                <a:latin typeface="Verdana" panose="020B0604030504040204" pitchFamily="34" charset="0"/>
              </a:rPr>
              <a:t>Establish a community of involved stakeholders</a:t>
            </a:r>
            <a:br>
              <a:rPr lang="en-GB" sz="2000" b="1">
                <a:effectLst/>
                <a:latin typeface="Verdana" panose="020B0604030504040204" pitchFamily="34" charset="0"/>
              </a:rPr>
            </a:br>
            <a:r>
              <a:rPr lang="en-GB" sz="4800" b="1">
                <a:effectLst/>
                <a:latin typeface="Verdana" panose="020B0604030504040204" pitchFamily="34" charset="0"/>
              </a:rPr>
              <a:t>What is a stakeholder?</a:t>
            </a:r>
            <a:endParaRPr lang="en-GB" sz="480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DC2A18-E0F9-EC42-87E9-B3060198D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4237"/>
            <a:ext cx="10515600" cy="3753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spcBef>
                <a:spcPts val="700"/>
              </a:spcBef>
              <a:spcAft>
                <a:spcPts val="300"/>
              </a:spcAft>
            </a:pPr>
            <a:r>
              <a:rPr lang="en-GB" sz="1800" dirty="0">
                <a:effectLst/>
                <a:latin typeface="Verdana"/>
                <a:ea typeface="Verdana"/>
                <a:cs typeface="Times New Roman"/>
              </a:rPr>
              <a:t>Stakeholders included in four diverse types: </a:t>
            </a:r>
            <a:r>
              <a:rPr lang="en-GB" sz="1800" b="1" dirty="0">
                <a:effectLst/>
                <a:latin typeface="Verdana"/>
                <a:ea typeface="Verdana"/>
                <a:cs typeface="Times New Roman"/>
              </a:rPr>
              <a:t>public organization, private business, civic sector, mixed organization</a:t>
            </a:r>
            <a:r>
              <a:rPr lang="en-GB" sz="1800" dirty="0">
                <a:effectLst/>
                <a:latin typeface="Verdana"/>
                <a:ea typeface="Verdana"/>
                <a:cs typeface="Times New Roman"/>
              </a:rPr>
              <a:t>s. Non-governmental organisations (NGOs) are special type of stakeholders, as they can represent different governance arrangements (public-civic, public-private, private-civic).</a:t>
            </a:r>
            <a:r>
              <a:rPr lang="en-GB" sz="1800" dirty="0">
                <a:latin typeface="Verdana"/>
                <a:ea typeface="Verdana"/>
                <a:cs typeface="Times New Roman"/>
              </a:rPr>
              <a:t> 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en-GB" sz="1800" dirty="0">
                <a:effectLst/>
                <a:latin typeface="Verdana"/>
                <a:ea typeface="Times New Roman" panose="02020603050405020304" pitchFamily="18" charset="0"/>
                <a:cs typeface="Segoe UI"/>
              </a:rPr>
              <a:t>Stakeholders are subsequently divided according to their field of activity: Public administration, Financial sector, Culture, Education, Commerce, Research, Tourism, Gastronomy, etc. </a:t>
            </a:r>
            <a:r>
              <a:rPr lang="en-US" sz="1800" dirty="0">
                <a:effectLst/>
                <a:latin typeface="Verdana"/>
                <a:ea typeface="Times New Roman" panose="02020603050405020304" pitchFamily="18" charset="0"/>
                <a:cs typeface="Segoe UI"/>
              </a:rPr>
              <a:t> </a:t>
            </a:r>
            <a:endParaRPr lang="en-GB" sz="1800">
              <a:effectLst/>
              <a:latin typeface="Verdana"/>
              <a:ea typeface="Times New Roman" panose="02020603050405020304" pitchFamily="18" charset="0"/>
              <a:cs typeface="Segoe UI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sz="1300">
              <a:effectLst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B498E2E-6EF1-3045-90D0-A711EED5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8E426-69A9-A04E-BD3B-D8D37183F03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3604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RONADX theme">
  <a:themeElements>
    <a:clrScheme name="textour">
      <a:dk1>
        <a:srgbClr val="000000"/>
      </a:dk1>
      <a:lt1>
        <a:srgbClr val="FFFFFF"/>
      </a:lt1>
      <a:dk2>
        <a:srgbClr val="56B6AA"/>
      </a:dk2>
      <a:lt2>
        <a:srgbClr val="DF6365"/>
      </a:lt2>
      <a:accent1>
        <a:srgbClr val="6AAADD"/>
      </a:accent1>
      <a:accent2>
        <a:srgbClr val="F9BB43"/>
      </a:accent2>
      <a:accent3>
        <a:srgbClr val="CD93C1"/>
      </a:accent3>
      <a:accent4>
        <a:srgbClr val="BF9C81"/>
      </a:accent4>
      <a:accent5>
        <a:srgbClr val="C5D44F"/>
      </a:accent5>
      <a:accent6>
        <a:srgbClr val="9C9A9A"/>
      </a:accent6>
      <a:hlink>
        <a:srgbClr val="66E2D3"/>
      </a:hlink>
      <a:folHlink>
        <a:srgbClr val="FF7676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rma d'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>
          <a:defRPr sz="2400" b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7" id="{C2BEFC24-2DB4-0443-81DE-9291BF1B66CA}" vid="{92CA18BC-B3C2-DA46-AC15-884A02A4E1C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9d502c-3c3a-41b1-a300-bdc8b09d7baa" xsi:nil="true"/>
    <lcf76f155ced4ddcb4097134ff3c332f xmlns="6ddba36a-3b54-4340-8d0b-f3f7dc831a1b">
      <Terms xmlns="http://schemas.microsoft.com/office/infopath/2007/PartnerControls"/>
    </lcf76f155ced4ddcb4097134ff3c332f>
    <_Flow_SignoffStatus xmlns="6ddba36a-3b54-4340-8d0b-f3f7dc831a1b" xsi:nil="true"/>
    <Data xmlns="6ddba36a-3b54-4340-8d0b-f3f7dc831a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E15AA23B80C4EB6C86705B16F3D35" ma:contentTypeVersion="15" ma:contentTypeDescription="Creare un nuovo documento." ma:contentTypeScope="" ma:versionID="a0c1c5f8dc9f3f53c90c513070cd27ce">
  <xsd:schema xmlns:xsd="http://www.w3.org/2001/XMLSchema" xmlns:xs="http://www.w3.org/2001/XMLSchema" xmlns:p="http://schemas.microsoft.com/office/2006/metadata/properties" xmlns:ns2="6ddba36a-3b54-4340-8d0b-f3f7dc831a1b" xmlns:ns3="2b9d502c-3c3a-41b1-a300-bdc8b09d7baa" targetNamespace="http://schemas.microsoft.com/office/2006/metadata/properties" ma:root="true" ma:fieldsID="b57f740b3e7c1e28e1f37e007edb4181" ns2:_="" ns3:_="">
    <xsd:import namespace="6ddba36a-3b54-4340-8d0b-f3f7dc831a1b"/>
    <xsd:import namespace="2b9d502c-3c3a-41b1-a300-bdc8b09d7baa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dba36a-3b54-4340-8d0b-f3f7dc831a1b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7ad64976-b304-4091-b9f8-e307758f5f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Data" ma:index="22" nillable="true" ma:displayName="Data" ma:format="DateOnly" ma:internalName="Data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d502c-3c3a-41b1-a300-bdc8b09d7ba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c392d885-fbcc-406a-9c27-6a5259193567}" ma:internalName="TaxCatchAll" ma:showField="CatchAllData" ma:web="2b9d502c-3c3a-41b1-a300-bdc8b09d7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47CBD4-4B34-458B-91F7-1D6FB49AAA0E}">
  <ds:schemaRefs>
    <ds:schemaRef ds:uri="2b9d502c-3c3a-41b1-a300-bdc8b09d7baa"/>
    <ds:schemaRef ds:uri="6ddba36a-3b54-4340-8d0b-f3f7dc831a1b"/>
    <ds:schemaRef ds:uri="e804862b-6aeb-468e-bad7-0798487c1d5c"/>
    <ds:schemaRef ds:uri="fc303ea1-c00c-4dcd-8a61-94638a6238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B34393-D524-4ADA-9FEE-1188FE6911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dba36a-3b54-4340-8d0b-f3f7dc831a1b"/>
    <ds:schemaRef ds:uri="2b9d502c-3c3a-41b1-a300-bdc8b09d7b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4A659C-9A8B-46DB-BF5E-ECDEE76C34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1451</Words>
  <Application>Microsoft Macintosh PowerPoint</Application>
  <PresentationFormat>Widescreen</PresentationFormat>
  <Paragraphs>142</Paragraphs>
  <Slides>42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8" baseType="lpstr">
      <vt:lpstr>Arial</vt:lpstr>
      <vt:lpstr>Calibri</vt:lpstr>
      <vt:lpstr>Trebuchet MS</vt:lpstr>
      <vt:lpstr>Verdana</vt:lpstr>
      <vt:lpstr>Wingdings</vt:lpstr>
      <vt:lpstr>CORONADX theme</vt:lpstr>
      <vt:lpstr>Guidelines for cultural tourism development </vt:lpstr>
      <vt:lpstr>What can you expect from this webinar? </vt:lpstr>
      <vt:lpstr>What is an action plan?</vt:lpstr>
      <vt:lpstr>What are milestones?</vt:lpstr>
      <vt:lpstr>Steps to achieve sustainable Cultural Tourism development</vt:lpstr>
      <vt:lpstr>A six-step methodology</vt:lpstr>
      <vt:lpstr>First phase Participatory establishment</vt:lpstr>
      <vt:lpstr>Step 1: Establish a community of involved stakeholders </vt:lpstr>
      <vt:lpstr>Step 1: Establish a community of involved stakeholders What is a stakeholder?</vt:lpstr>
      <vt:lpstr>Step 1: Establish a community of involved stakeholders Engaging stakeholders</vt:lpstr>
      <vt:lpstr>Step 1: Establish a community of involved stakeholders Engaging stakeholders</vt:lpstr>
      <vt:lpstr>Step 1: Establish a community of involved stakeholders Why engage stakeholders?</vt:lpstr>
      <vt:lpstr>Step 1: Establish a community of involved stakeholders Why engage stakeholders?</vt:lpstr>
      <vt:lpstr>Step 1: Establish a community of involved stakeholders Who to engage?</vt:lpstr>
      <vt:lpstr>Step 1: Establish a community of involved stakeholders Who to engage?</vt:lpstr>
      <vt:lpstr>Step 1: Establish a community of involved stakeholders When to engage stakeholders?</vt:lpstr>
      <vt:lpstr>Step 1: Establish a community of involved stakeholders How to engage stakeholders?</vt:lpstr>
      <vt:lpstr>Step 1: Establish a community of involved stakeholders Assessing engagement</vt:lpstr>
      <vt:lpstr>Second phase Co-defining cultural tourism strategies</vt:lpstr>
      <vt:lpstr>Step 2: Identify local strengths and heritage resources </vt:lpstr>
      <vt:lpstr>Step 2: Identify local strengths and heritage resources  A workshop to identify heritage</vt:lpstr>
      <vt:lpstr>Step 2: Identify local strengths and heritage resources  Overview</vt:lpstr>
      <vt:lpstr>Step 2: Identify local strengths and heritage resources  Recommendations</vt:lpstr>
      <vt:lpstr>Step 3: Establish an action plan </vt:lpstr>
      <vt:lpstr>Step 3: Establish an action plan Define actions</vt:lpstr>
      <vt:lpstr>Step 3: Establish an action plan Overview</vt:lpstr>
      <vt:lpstr>Step 3: Establish an action plan Recommendations</vt:lpstr>
      <vt:lpstr>Step 4: Define a sustainable business model  </vt:lpstr>
      <vt:lpstr>Step 4: Define a sustainable business model  Economic  viability </vt:lpstr>
      <vt:lpstr>Step 4: Define a sustainable business model  Overview </vt:lpstr>
      <vt:lpstr>Step 4: Define a sustainable business model  Recommendations </vt:lpstr>
      <vt:lpstr>Step 5: Establish a way to follow-up and self-evaluate the action plan </vt:lpstr>
      <vt:lpstr>Step 5: Establish a way to follow-up and self-evaluate the action plan Define KPIs </vt:lpstr>
      <vt:lpstr>Step 5: Establish a way to follow-up and self-evaluate the action plan Overview</vt:lpstr>
      <vt:lpstr>Step 6: Define a final action plan  </vt:lpstr>
      <vt:lpstr>Step 6: Define a final action plan Agree on a final action plan  </vt:lpstr>
      <vt:lpstr>Step 6: Define a final action plan Overview </vt:lpstr>
      <vt:lpstr>Third phase Implementation phase </vt:lpstr>
      <vt:lpstr>Step 7: Implement activities  </vt:lpstr>
      <vt:lpstr>Step 7: Implement activities Recommendations</vt:lpstr>
      <vt:lpstr>Step 7: Implement activities Recommendations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creator>raffaele riccioli</dc:creator>
  <cp:lastModifiedBy>Silvia Prazzoli - silvia.prazzoli@studio.unibo.it</cp:lastModifiedBy>
  <cp:revision>114</cp:revision>
  <dcterms:created xsi:type="dcterms:W3CDTF">2021-02-08T15:14:35Z</dcterms:created>
  <dcterms:modified xsi:type="dcterms:W3CDTF">2023-07-05T07:25:34Z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0x01010046FE15AA23B80C4EB6C86705B16F3D35</vt:lpwstr>
  </property>
  <property fmtid="{D5CDD505-2E9C-101B-9397-08002B2CF9AE}" pid="3" name="MediaServiceImageTags">
    <vt:lpwstr/>
  </property>
</Properties>
</file>